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82" autoAdjust="0"/>
    <p:restoredTop sz="85169"/>
  </p:normalViewPr>
  <p:slideViewPr>
    <p:cSldViewPr snapToGrid="0" snapToObjects="1">
      <p:cViewPr varScale="1">
        <p:scale>
          <a:sx n="62" d="100"/>
          <a:sy n="62" d="100"/>
        </p:scale>
        <p:origin x="122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1/5/2022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dirty="0"/>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dirty="0"/>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684571"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absolom</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3 January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Plotly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landing_outcomes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56841"/>
            <a:ext cx="10499275" cy="44015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p:txBody>
      </p:sp>
      <p:sp>
        <p:nvSpPr>
          <p:cNvPr id="6" name="TextBox 5"/>
          <p:cNvSpPr txBox="1"/>
          <p:nvPr/>
        </p:nvSpPr>
        <p:spPr>
          <a:xfrm>
            <a:off x="1410346" y="1813302"/>
            <a:ext cx="9947836" cy="2308324"/>
          </a:xfrm>
          <a:prstGeom prst="rect">
            <a:avLst/>
          </a:prstGeom>
          <a:noFill/>
        </p:spPr>
        <p:txBody>
          <a:bodyPr wrap="square" rtlCol="0">
            <a:spAutoFit/>
          </a:bodyPr>
          <a:lstStyle/>
          <a:p>
            <a:r>
              <a:rPr lang="en-US" dirty="0"/>
              <a:t>Now that the commercial space age has arrived, everyone can afford space travel. From  a  handful  list of   space   companies  ,  space X  has  proved   to  be  a  force  to  reckon   in  this  space   of  companies .  SpaceX  is  so  far  attached  to  a  number  of outstanding  achievement  in  the  space  spheres  and  this  has  been  necessitated its   ability  to  launches  spacecraft  at  relatively   cheap  costs .This  data analysis   seeks  to  find  in depth  knowledge  and  facts  about   </a:t>
            </a:r>
            <a:r>
              <a:rPr lang="en-US" dirty="0"/>
              <a:t>S</a:t>
            </a:r>
            <a:r>
              <a:rPr lang="en-US" dirty="0" smtClean="0"/>
              <a:t>paceX  </a:t>
            </a:r>
            <a:r>
              <a:rPr lang="en-US" dirty="0"/>
              <a:t>company. Data analysis  is  a  fundamental  component  in  decision  making  process   as  numbers,  visual  aids  can   paint  a  good  picture  to  base  out  arguments  on .</a:t>
            </a:r>
            <a:endParaRPr lang="en-ZA" dirty="0"/>
          </a:p>
          <a:p>
            <a:endParaRPr lang="en-ZA" dirty="0"/>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0"/>
            <a:ext cx="10838220" cy="5951368"/>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marL="0" indent="0">
              <a:lnSpc>
                <a:spcPct val="120000"/>
              </a:lnSpc>
              <a:spcBef>
                <a:spcPts val="1400"/>
              </a:spcBef>
              <a:buNone/>
            </a:pPr>
            <a:endParaRPr lang="en-US" sz="6400" dirty="0" smtClean="0">
              <a:solidFill>
                <a:srgbClr val="FF0000"/>
              </a:solidFill>
              <a:latin typeface="Abadi"/>
            </a:endParaRPr>
          </a:p>
          <a:p>
            <a:pPr marL="0" indent="0">
              <a:lnSpc>
                <a:spcPct val="120000"/>
              </a:lnSpc>
              <a:spcBef>
                <a:spcPts val="1400"/>
              </a:spcBef>
              <a:buNone/>
            </a:pPr>
            <a:endParaRPr lang="en-US" sz="6400" dirty="0" smtClean="0">
              <a:solidFill>
                <a:srgbClr val="FF0000"/>
              </a:solidFill>
              <a:latin typeface="Abadi"/>
            </a:endParaRPr>
          </a:p>
          <a:p>
            <a:pPr marL="0" indent="0">
              <a:lnSpc>
                <a:spcPct val="120000"/>
              </a:lnSpc>
              <a:spcBef>
                <a:spcPts val="1400"/>
              </a:spcBef>
              <a:buNone/>
            </a:pPr>
            <a:r>
              <a:rPr lang="en-US" sz="6400" dirty="0" smtClean="0">
                <a:solidFill>
                  <a:schemeClr val="accent3">
                    <a:lumMod val="25000"/>
                  </a:schemeClr>
                </a:solidFill>
                <a:latin typeface="Abadi"/>
              </a:rPr>
              <a:t>Statistical figures  were   collected  through  a  systematic  steps   programmed   in  python  using  the  pandas  module .The  techniques  of  web scraping  to  the  Wikipedia  page  of  the  spaceX ..The  collected  data  was  saved  in a  commas separated  values  </a:t>
            </a:r>
            <a:endParaRPr lang="en-US" sz="6400" dirty="0">
              <a:solidFill>
                <a:srgbClr val="FF0000"/>
              </a:solidFill>
              <a:latin typeface="Abadi"/>
            </a:endParaRPr>
          </a:p>
          <a:p>
            <a:pPr marL="0" indent="0">
              <a:lnSpc>
                <a:spcPct val="120000"/>
              </a:lnSpc>
              <a:spcBef>
                <a:spcPts val="1400"/>
              </a:spcBef>
              <a:buNone/>
            </a:pPr>
            <a:r>
              <a:rPr lang="en-US" sz="6400" dirty="0" smtClean="0">
                <a:solidFill>
                  <a:schemeClr val="accent3">
                    <a:lumMod val="25000"/>
                  </a:schemeClr>
                </a:solidFill>
                <a:latin typeface="Abadi"/>
              </a:rPr>
              <a:t>.Noise  data was  removed   and  unwanted  elements  of  data  were  removed .  Missing  data  columns containing numerical  data  set  were   generated   by calculating  the  mean  of  the  values  in  that column  then those  mean  values  were  programed  to    replace  the  missing   values in  a  column</a:t>
            </a:r>
            <a:r>
              <a:rPr lang="en-US" sz="6400" dirty="0">
                <a:solidFill>
                  <a:schemeClr val="bg2">
                    <a:lumMod val="50000"/>
                  </a:schemeClr>
                </a:solidFill>
                <a:latin typeface="Abadi"/>
              </a:rPr>
              <a:t>.</a:t>
            </a:r>
            <a:endParaRPr lang="en-US" sz="6400" dirty="0">
              <a:solidFill>
                <a:schemeClr val="bg2">
                  <a:lumMod val="50000"/>
                </a:schemeClr>
              </a:solidFill>
              <a:latin typeface="Abadi"/>
            </a:endParaRPr>
          </a:p>
          <a:p>
            <a:pPr marL="0" indent="0">
              <a:lnSpc>
                <a:spcPct val="120000"/>
              </a:lnSpc>
              <a:spcBef>
                <a:spcPts val="1400"/>
              </a:spcBef>
              <a:buNone/>
            </a:pPr>
            <a:r>
              <a:rPr lang="en-US" sz="6400" dirty="0" smtClean="0">
                <a:solidFill>
                  <a:schemeClr val="accent3">
                    <a:lumMod val="25000"/>
                  </a:schemeClr>
                </a:solidFill>
                <a:latin typeface="Abadi"/>
              </a:rPr>
              <a:t>Data  </a:t>
            </a:r>
            <a:r>
              <a:rPr lang="en-US" sz="6400" dirty="0">
                <a:solidFill>
                  <a:schemeClr val="accent3">
                    <a:lumMod val="25000"/>
                  </a:schemeClr>
                </a:solidFill>
                <a:latin typeface="Abadi"/>
              </a:rPr>
              <a:t>saved  as  a csv  file  was  imported  into a  new  table  in a DB2  database in  IBM cloud  resources   and  the  database  was  kinked  to  a  </a:t>
            </a:r>
            <a:r>
              <a:rPr lang="en-US" sz="6400" dirty="0" smtClean="0">
                <a:solidFill>
                  <a:schemeClr val="accent3">
                    <a:lumMod val="25000"/>
                  </a:schemeClr>
                </a:solidFill>
                <a:latin typeface="Abadi"/>
              </a:rPr>
              <a:t>Jupyter  </a:t>
            </a:r>
            <a:r>
              <a:rPr lang="en-US" sz="6400" dirty="0">
                <a:solidFill>
                  <a:schemeClr val="accent3">
                    <a:lumMod val="25000"/>
                  </a:schemeClr>
                </a:solidFill>
                <a:latin typeface="Abadi"/>
              </a:rPr>
              <a:t>notebook  where  queries  to  extract   relevant   data  were  created  using  SQL.</a:t>
            </a:r>
          </a:p>
          <a:p>
            <a:pPr marL="0" indent="0">
              <a:lnSpc>
                <a:spcPct val="120000"/>
              </a:lnSpc>
              <a:spcBef>
                <a:spcPts val="1400"/>
              </a:spcBef>
              <a:buNone/>
            </a:pPr>
            <a:r>
              <a:rPr lang="en-US" sz="6400" dirty="0" smtClean="0">
                <a:solidFill>
                  <a:schemeClr val="accent3">
                    <a:lumMod val="25000"/>
                  </a:schemeClr>
                </a:solidFill>
                <a:latin typeface="Abadi"/>
              </a:rPr>
              <a:t>Python  </a:t>
            </a:r>
            <a:r>
              <a:rPr lang="en-US" sz="6400" dirty="0">
                <a:solidFill>
                  <a:schemeClr val="accent3">
                    <a:lumMod val="25000"/>
                  </a:schemeClr>
                </a:solidFill>
                <a:latin typeface="Abadi"/>
              </a:rPr>
              <a:t>was  used  to  create   folium  maps  and   dashboard  with  interactive  figures  and  information  to  presented  the   results  of  intereste</a:t>
            </a:r>
            <a:r>
              <a:rPr lang="en-US" sz="6400" dirty="0">
                <a:solidFill>
                  <a:schemeClr val="accent3">
                    <a:lumMod val="25000"/>
                  </a:schemeClr>
                </a:solidFill>
                <a:latin typeface="Abadi"/>
              </a:rPr>
              <a:t>d  in a more  interactive way.</a:t>
            </a:r>
            <a:endParaRPr lang="en-US" sz="6400" dirty="0">
              <a:solidFill>
                <a:schemeClr val="accent3">
                  <a:lumMod val="25000"/>
                </a:schemeClr>
              </a:solidFill>
              <a:latin typeface="Abadi"/>
            </a:endParaRPr>
          </a:p>
          <a:p>
            <a:pPr marL="0" indent="0">
              <a:lnSpc>
                <a:spcPct val="120000"/>
              </a:lnSpc>
              <a:spcBef>
                <a:spcPts val="1400"/>
              </a:spcBef>
              <a:buNone/>
            </a:pPr>
            <a:r>
              <a:rPr lang="en-US" sz="6400" dirty="0" smtClean="0">
                <a:solidFill>
                  <a:schemeClr val="accent3">
                    <a:lumMod val="25000"/>
                  </a:schemeClr>
                </a:solidFill>
                <a:latin typeface="Abadi"/>
              </a:rPr>
              <a:t>statistical </a:t>
            </a:r>
            <a:r>
              <a:rPr lang="en-US" sz="6400" dirty="0">
                <a:solidFill>
                  <a:schemeClr val="accent3">
                    <a:lumMod val="25000"/>
                  </a:schemeClr>
                </a:solidFill>
                <a:latin typeface="Abadi"/>
              </a:rPr>
              <a:t>data  was  used  to  further   predict  success  and  failure  rates  of  different  types  of  </a:t>
            </a:r>
            <a:r>
              <a:rPr lang="en-US" sz="6400" dirty="0" smtClean="0">
                <a:solidFill>
                  <a:schemeClr val="accent3">
                    <a:lumMod val="25000"/>
                  </a:schemeClr>
                </a:solidFill>
                <a:latin typeface="Abadi"/>
              </a:rPr>
              <a:t>spacecraft  </a:t>
            </a:r>
            <a:r>
              <a:rPr lang="en-US" sz="6400" dirty="0">
                <a:solidFill>
                  <a:schemeClr val="accent3">
                    <a:lumMod val="25000"/>
                  </a:schemeClr>
                </a:solidFill>
                <a:latin typeface="Abadi"/>
              </a:rPr>
              <a:t>offered  by  spaceX. Techniques  such as  confusion  matrix, decision  trees  ,  regression  analysis  and  support  vector  machine  were  used  to  synthesise   the  validity  and  accuracy  of  the  predicting   </a:t>
            </a:r>
            <a:r>
              <a:rPr lang="en-US" sz="6400" dirty="0" smtClean="0">
                <a:solidFill>
                  <a:schemeClr val="accent3">
                    <a:lumMod val="25000"/>
                  </a:schemeClr>
                </a:solidFill>
                <a:latin typeface="Abadi"/>
              </a:rPr>
              <a:t>models  </a:t>
            </a:r>
            <a:r>
              <a:rPr lang="en-US" sz="6400" dirty="0">
                <a:solidFill>
                  <a:schemeClr val="accent3">
                    <a:lumMod val="25000"/>
                  </a:schemeClr>
                </a:solidFill>
                <a:latin typeface="Abadi"/>
              </a:rPr>
              <a:t>and  data . </a:t>
            </a:r>
            <a:endParaRPr lang="en-US" sz="64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1600" dirty="0" smtClean="0">
                <a:solidFill>
                  <a:schemeClr val="accent3">
                    <a:lumMod val="25000"/>
                  </a:schemeClr>
                </a:solidFill>
                <a:latin typeface="Abadi" panose="020B0604020104020204" pitchFamily="34" charset="0"/>
              </a:rPr>
              <a:t>Web scraping techniques  of  python  were  use  to  extract the  relevant  information  from   </a:t>
            </a:r>
            <a:r>
              <a:rPr lang="en-US" sz="1600" dirty="0">
                <a:solidFill>
                  <a:schemeClr val="accent3">
                    <a:lumMod val="25000"/>
                  </a:schemeClr>
                </a:solidFill>
                <a:latin typeface="Abadi" panose="020B0604020104020204" pitchFamily="34" charset="0"/>
              </a:rPr>
              <a:t>t</a:t>
            </a:r>
            <a:r>
              <a:rPr lang="en-US" sz="1600" dirty="0" smtClean="0">
                <a:solidFill>
                  <a:schemeClr val="accent3">
                    <a:lumMod val="25000"/>
                  </a:schemeClr>
                </a:solidFill>
                <a:latin typeface="Abadi" panose="020B0604020104020204" pitchFamily="34" charset="0"/>
              </a:rPr>
              <a:t>he  Wikipedia web page  of  spaceX .  The  BeautifulSoup  module  of   the python  was  very  handy  in  extracting  the   required   and  the  collected   data  was  saved  in a  CSV  file  for further  processing  in  the subsequent  stages  of  the  project. The  diagram  below  shows  a  simplified  diagram  for  the  extraction  of  the  dat</a:t>
            </a:r>
            <a:r>
              <a:rPr lang="en-US" sz="1600" dirty="0" smtClean="0">
                <a:solidFill>
                  <a:schemeClr val="accent3">
                    <a:lumMod val="25000"/>
                  </a:schemeClr>
                </a:solidFill>
                <a:latin typeface="Abadi" panose="020B0604020104020204" pitchFamily="34" charset="0"/>
              </a:rPr>
              <a:t>a  and  tools  used in  the  process</a:t>
            </a:r>
            <a:r>
              <a:rPr lang="en-US" sz="1600" dirty="0" smtClean="0">
                <a:solidFill>
                  <a:schemeClr val="accent3">
                    <a:lumMod val="25000"/>
                  </a:schemeClr>
                </a:solidFill>
                <a:latin typeface="Abadi" panose="020B0604020104020204" pitchFamily="34" charset="0"/>
              </a:rPr>
              <a:t>  </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ounded Rectangle 1"/>
          <p:cNvSpPr/>
          <p:nvPr/>
        </p:nvSpPr>
        <p:spPr>
          <a:xfrm>
            <a:off x="1255363" y="3317774"/>
            <a:ext cx="1937288" cy="991891"/>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Wiki page  of  </a:t>
            </a:r>
            <a:r>
              <a:rPr lang="en-US" dirty="0" err="1" smtClean="0"/>
              <a:t>spacex</a:t>
            </a:r>
            <a:endParaRPr lang="en-ZA" dirty="0"/>
          </a:p>
        </p:txBody>
      </p:sp>
      <p:sp>
        <p:nvSpPr>
          <p:cNvPr id="3" name="Rectangle 2"/>
          <p:cNvSpPr/>
          <p:nvPr/>
        </p:nvSpPr>
        <p:spPr>
          <a:xfrm>
            <a:off x="6870653" y="3410764"/>
            <a:ext cx="1611824" cy="80591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CSV  file</a:t>
            </a:r>
            <a:endParaRPr lang="en-ZA" dirty="0"/>
          </a:p>
        </p:txBody>
      </p:sp>
      <p:sp>
        <p:nvSpPr>
          <p:cNvPr id="7" name="Right Arrow 6"/>
          <p:cNvSpPr/>
          <p:nvPr/>
        </p:nvSpPr>
        <p:spPr>
          <a:xfrm>
            <a:off x="3192651" y="3487118"/>
            <a:ext cx="3678002" cy="8369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BeautifullSoup</a:t>
            </a:r>
            <a:endParaRPr lang="en-ZA" dirty="0"/>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2245</TotalTime>
  <Words>1579</Words>
  <Application>Microsoft Office PowerPoint</Application>
  <PresentationFormat>Widescreen</PresentationFormat>
  <Paragraphs>228</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Student</cp:lastModifiedBy>
  <cp:revision>200</cp:revision>
  <dcterms:created xsi:type="dcterms:W3CDTF">2021-04-29T18:58:34Z</dcterms:created>
  <dcterms:modified xsi:type="dcterms:W3CDTF">2022-01-05T07:41:41Z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